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656761"/>
            <a:ext cx="7468553" cy="1408033"/>
          </a:xfrm>
          <a:prstGeom prst="rect">
            <a:avLst/>
          </a:prstGeom>
          <a:noFill/>
          <a:ln/>
        </p:spPr>
        <p:txBody>
          <a:bodyPr wrap="squar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Understanding the Difference Between JPEG and JPG</a:t>
            </a:r>
            <a:endParaRPr lang="en-US" sz="4400" dirty="0"/>
          </a:p>
        </p:txBody>
      </p:sp>
      <p:sp>
        <p:nvSpPr>
          <p:cNvPr id="4" name="Text 1"/>
          <p:cNvSpPr/>
          <p:nvPr/>
        </p:nvSpPr>
        <p:spPr>
          <a:xfrm>
            <a:off x="837724" y="4423767"/>
            <a:ext cx="7468553"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In the realm of digital imaging, JPEG (Joint Photographic Experts Group) is a widely adopted file format for compressing and storing photographs. But you might also encounter JPG. Is there a difference?</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Conclusion</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Both JPEG and JPG essentially refer to the same image file format. While there are slight differences in file extension, they are functionally identical. Choose JPEG or JPG based on your preference and the requirements of your specific application. Remember to carefully consider the quality and compression settings for optimal results.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294215"/>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What is JPEG?</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Lossy Compression</a:t>
            </a:r>
            <a:endParaRPr lang="en-US" sz="2200" dirty="0"/>
          </a:p>
        </p:txBody>
      </p:sp>
      <p:sp>
        <p:nvSpPr>
          <p:cNvPr id="4" name="Text 2"/>
          <p:cNvSpPr/>
          <p:nvPr/>
        </p:nvSpPr>
        <p:spPr>
          <a:xfrm>
            <a:off x="837724" y="4187785"/>
            <a:ext cx="3928586" cy="1532096"/>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JPEG uses lossy compression, meaning it discards some data to reduce file size. This results in a smaller file but can also affect image quality.</a:t>
            </a:r>
            <a:endParaRPr lang="en-US" sz="1850" dirty="0"/>
          </a:p>
        </p:txBody>
      </p:sp>
      <p:sp>
        <p:nvSpPr>
          <p:cNvPr id="5" name="Text 3"/>
          <p:cNvSpPr/>
          <p:nvPr/>
        </p:nvSpPr>
        <p:spPr>
          <a:xfrm>
            <a:off x="5357813" y="3596521"/>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Widely Supported</a:t>
            </a:r>
            <a:endParaRPr lang="en-US" sz="2200" dirty="0"/>
          </a:p>
        </p:txBody>
      </p:sp>
      <p:sp>
        <p:nvSpPr>
          <p:cNvPr id="6" name="Text 4"/>
          <p:cNvSpPr/>
          <p:nvPr/>
        </p:nvSpPr>
        <p:spPr>
          <a:xfrm>
            <a:off x="5357813" y="4187785"/>
            <a:ext cx="3928586"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JPEG is a popular format supported by almost all image editing software, browsers, and devices.</a:t>
            </a:r>
            <a:endParaRPr lang="en-US" sz="1850" dirty="0"/>
          </a:p>
        </p:txBody>
      </p:sp>
      <p:sp>
        <p:nvSpPr>
          <p:cNvPr id="7" name="Text 5"/>
          <p:cNvSpPr/>
          <p:nvPr/>
        </p:nvSpPr>
        <p:spPr>
          <a:xfrm>
            <a:off x="9877901" y="3596521"/>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Wide Range of Uses</a:t>
            </a:r>
            <a:endParaRPr lang="en-US" sz="2200" dirty="0"/>
          </a:p>
        </p:txBody>
      </p:sp>
      <p:sp>
        <p:nvSpPr>
          <p:cNvPr id="8" name="Text 6"/>
          <p:cNvSpPr/>
          <p:nvPr/>
        </p:nvSpPr>
        <p:spPr>
          <a:xfrm>
            <a:off x="9877901" y="4187785"/>
            <a:ext cx="3928586" cy="766048"/>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JPEG is commonly used for photographs, digital images, and even web graphics.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223724"/>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What is JPG?</a:t>
            </a:r>
            <a:endParaRPr lang="en-US" sz="4400" dirty="0"/>
          </a:p>
        </p:txBody>
      </p:sp>
      <p:sp>
        <p:nvSpPr>
          <p:cNvPr id="4" name="Text 1"/>
          <p:cNvSpPr/>
          <p:nvPr/>
        </p:nvSpPr>
        <p:spPr>
          <a:xfrm>
            <a:off x="6324124" y="2286714"/>
            <a:ext cx="7468553"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JPG stands for "Joint Photographic Experts Group".</a:t>
            </a:r>
            <a:endParaRPr lang="en-US" sz="1850" dirty="0"/>
          </a:p>
        </p:txBody>
      </p:sp>
      <p:sp>
        <p:nvSpPr>
          <p:cNvPr id="5" name="Shape 2"/>
          <p:cNvSpPr/>
          <p:nvPr/>
        </p:nvSpPr>
        <p:spPr>
          <a:xfrm>
            <a:off x="6324124" y="3208139"/>
            <a:ext cx="538520" cy="538520"/>
          </a:xfrm>
          <a:prstGeom prst="roundRect">
            <a:avLst>
              <a:gd name="adj" fmla="val 18670"/>
            </a:avLst>
          </a:prstGeom>
          <a:solidFill>
            <a:srgbClr val="F0D4F7"/>
          </a:solidFill>
          <a:ln w="7620">
            <a:solidFill>
              <a:srgbClr val="D6BADD"/>
            </a:solidFill>
            <a:prstDash val="solid"/>
          </a:ln>
        </p:spPr>
      </p:sp>
      <p:sp>
        <p:nvSpPr>
          <p:cNvPr id="6" name="Text 3"/>
          <p:cNvSpPr/>
          <p:nvPr/>
        </p:nvSpPr>
        <p:spPr>
          <a:xfrm>
            <a:off x="6508909" y="3308390"/>
            <a:ext cx="168950" cy="337899"/>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7" name="Text 4"/>
          <p:cNvSpPr/>
          <p:nvPr/>
        </p:nvSpPr>
        <p:spPr>
          <a:xfrm>
            <a:off x="7101959" y="3208139"/>
            <a:ext cx="2836783" cy="703898"/>
          </a:xfrm>
          <a:prstGeom prst="rect">
            <a:avLst/>
          </a:prstGeom>
          <a:noFill/>
          <a:ln/>
        </p:spPr>
        <p:txBody>
          <a:bodyPr wrap="squar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Just a Filename Extension</a:t>
            </a:r>
            <a:endParaRPr lang="en-US" sz="2200" dirty="0"/>
          </a:p>
        </p:txBody>
      </p:sp>
      <p:sp>
        <p:nvSpPr>
          <p:cNvPr id="8" name="Text 5"/>
          <p:cNvSpPr/>
          <p:nvPr/>
        </p:nvSpPr>
        <p:spPr>
          <a:xfrm>
            <a:off x="7101959" y="4055626"/>
            <a:ext cx="2836783"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It's essentially the same as JPEG, just a filename extension variation.</a:t>
            </a:r>
            <a:endParaRPr lang="en-US" sz="1850" dirty="0"/>
          </a:p>
        </p:txBody>
      </p:sp>
      <p:sp>
        <p:nvSpPr>
          <p:cNvPr id="9" name="Shape 6"/>
          <p:cNvSpPr/>
          <p:nvPr/>
        </p:nvSpPr>
        <p:spPr>
          <a:xfrm>
            <a:off x="10178058" y="3208139"/>
            <a:ext cx="538520" cy="538520"/>
          </a:xfrm>
          <a:prstGeom prst="roundRect">
            <a:avLst>
              <a:gd name="adj" fmla="val 18670"/>
            </a:avLst>
          </a:prstGeom>
          <a:solidFill>
            <a:srgbClr val="F0D4F7"/>
          </a:solidFill>
          <a:ln w="7620">
            <a:solidFill>
              <a:srgbClr val="D6BADD"/>
            </a:solidFill>
            <a:prstDash val="solid"/>
          </a:ln>
        </p:spPr>
      </p:sp>
      <p:sp>
        <p:nvSpPr>
          <p:cNvPr id="10" name="Text 7"/>
          <p:cNvSpPr/>
          <p:nvPr/>
        </p:nvSpPr>
        <p:spPr>
          <a:xfrm>
            <a:off x="10362843" y="3308390"/>
            <a:ext cx="168950" cy="337899"/>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1" name="Text 8"/>
          <p:cNvSpPr/>
          <p:nvPr/>
        </p:nvSpPr>
        <p:spPr>
          <a:xfrm>
            <a:off x="10955893" y="3208139"/>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Same File Format</a:t>
            </a:r>
            <a:endParaRPr lang="en-US" sz="2200" dirty="0"/>
          </a:p>
        </p:txBody>
      </p:sp>
      <p:sp>
        <p:nvSpPr>
          <p:cNvPr id="12" name="Text 9"/>
          <p:cNvSpPr/>
          <p:nvPr/>
        </p:nvSpPr>
        <p:spPr>
          <a:xfrm>
            <a:off x="10955893" y="3703677"/>
            <a:ext cx="2836783" cy="1532096"/>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Both JPG and JPEG files use the same compression and encoding methods, resulting in identical image data.</a:t>
            </a:r>
            <a:endParaRPr lang="en-US" sz="1850" dirty="0"/>
          </a:p>
        </p:txBody>
      </p:sp>
      <p:sp>
        <p:nvSpPr>
          <p:cNvPr id="13" name="Shape 10"/>
          <p:cNvSpPr/>
          <p:nvPr/>
        </p:nvSpPr>
        <p:spPr>
          <a:xfrm>
            <a:off x="6324124" y="5744289"/>
            <a:ext cx="538520" cy="538520"/>
          </a:xfrm>
          <a:prstGeom prst="roundRect">
            <a:avLst>
              <a:gd name="adj" fmla="val 18670"/>
            </a:avLst>
          </a:prstGeom>
          <a:solidFill>
            <a:srgbClr val="F0D4F7"/>
          </a:solidFill>
          <a:ln w="7620">
            <a:solidFill>
              <a:srgbClr val="D6BADD"/>
            </a:solidFill>
            <a:prstDash val="solid"/>
          </a:ln>
        </p:spPr>
      </p:sp>
      <p:sp>
        <p:nvSpPr>
          <p:cNvPr id="14" name="Text 11"/>
          <p:cNvSpPr/>
          <p:nvPr/>
        </p:nvSpPr>
        <p:spPr>
          <a:xfrm>
            <a:off x="6508909" y="5844540"/>
            <a:ext cx="168950" cy="337899"/>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5" name="Text 12"/>
          <p:cNvSpPr/>
          <p:nvPr/>
        </p:nvSpPr>
        <p:spPr>
          <a:xfrm>
            <a:off x="7101959" y="5744289"/>
            <a:ext cx="3074908"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No Functional Difference</a:t>
            </a:r>
            <a:endParaRPr lang="en-US" sz="2200" dirty="0"/>
          </a:p>
        </p:txBody>
      </p:sp>
      <p:sp>
        <p:nvSpPr>
          <p:cNvPr id="16" name="Text 13"/>
          <p:cNvSpPr/>
          <p:nvPr/>
        </p:nvSpPr>
        <p:spPr>
          <a:xfrm>
            <a:off x="7101959" y="6239827"/>
            <a:ext cx="6690717" cy="766048"/>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Regardless of the extension, the content and quality of the image remain the same.</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3754" y="580192"/>
            <a:ext cx="4957643" cy="619720"/>
          </a:xfrm>
          <a:prstGeom prst="rect">
            <a:avLst/>
          </a:prstGeom>
          <a:noFill/>
          <a:ln/>
        </p:spPr>
        <p:txBody>
          <a:bodyPr wrap="none" lIns="0" tIns="0" rIns="0" bIns="0" rtlCol="0" anchor="t"/>
          <a:lstStyle/>
          <a:p>
            <a:pPr indent="0" marL="0">
              <a:lnSpc>
                <a:spcPts val="4850"/>
              </a:lnSpc>
              <a:buNone/>
            </a:pPr>
            <a:r>
              <a:rPr lang="en-US" sz="3900" spc="-78" kern="0" dirty="0">
                <a:solidFill>
                  <a:srgbClr val="000000"/>
                </a:solidFill>
                <a:latin typeface="Source Serif Pro Semi Bold" pitchFamily="34" charset="0"/>
                <a:ea typeface="Source Serif Pro Semi Bold" pitchFamily="34" charset="-122"/>
                <a:cs typeface="Source Serif Pro Semi Bold" pitchFamily="34" charset="-120"/>
              </a:rPr>
              <a:t>Key Differences</a:t>
            </a:r>
            <a:endParaRPr lang="en-US" sz="3900" dirty="0"/>
          </a:p>
        </p:txBody>
      </p:sp>
      <p:pic>
        <p:nvPicPr>
          <p:cNvPr id="4" name="Image 1" descr="preencoded.png">    </p:cNvPr>
          <p:cNvPicPr>
            <a:picLocks noChangeAspect="1"/>
          </p:cNvPicPr>
          <p:nvPr/>
        </p:nvPicPr>
        <p:blipFill>
          <a:blip r:embed="rId2"/>
          <a:stretch>
            <a:fillRect/>
          </a:stretch>
        </p:blipFill>
        <p:spPr>
          <a:xfrm>
            <a:off x="6223754" y="1515904"/>
            <a:ext cx="526733" cy="526733"/>
          </a:xfrm>
          <a:prstGeom prst="rect">
            <a:avLst/>
          </a:prstGeom>
        </p:spPr>
      </p:pic>
      <p:sp>
        <p:nvSpPr>
          <p:cNvPr id="5" name="Text 1"/>
          <p:cNvSpPr/>
          <p:nvPr/>
        </p:nvSpPr>
        <p:spPr>
          <a:xfrm>
            <a:off x="6223754" y="2253258"/>
            <a:ext cx="2478762" cy="309801"/>
          </a:xfrm>
          <a:prstGeom prst="rect">
            <a:avLst/>
          </a:prstGeom>
          <a:noFill/>
          <a:ln/>
        </p:spPr>
        <p:txBody>
          <a:bodyPr wrap="none" lIns="0" tIns="0" rIns="0" bIns="0" rtlCol="0" anchor="t"/>
          <a:lstStyle/>
          <a:p>
            <a:pPr algn="l" indent="0" marL="0">
              <a:lnSpc>
                <a:spcPts val="2400"/>
              </a:lnSpc>
              <a:buNone/>
            </a:pPr>
            <a:r>
              <a:rPr lang="en-US" sz="1950" spc="-39" kern="0" dirty="0">
                <a:solidFill>
                  <a:srgbClr val="272525"/>
                </a:solidFill>
                <a:latin typeface="Source Serif Pro Semi Bold" pitchFamily="34" charset="0"/>
                <a:ea typeface="Source Serif Pro Semi Bold" pitchFamily="34" charset="-122"/>
                <a:cs typeface="Source Serif Pro Semi Bold" pitchFamily="34" charset="-120"/>
              </a:rPr>
              <a:t>Filename Extension</a:t>
            </a:r>
            <a:endParaRPr lang="en-US" sz="1950" dirty="0"/>
          </a:p>
        </p:txBody>
      </p:sp>
      <p:sp>
        <p:nvSpPr>
          <p:cNvPr id="6" name="Text 2"/>
          <p:cNvSpPr/>
          <p:nvPr/>
        </p:nvSpPr>
        <p:spPr>
          <a:xfrm>
            <a:off x="6223754" y="2689384"/>
            <a:ext cx="7669292" cy="337185"/>
          </a:xfrm>
          <a:prstGeom prst="rect">
            <a:avLst/>
          </a:prstGeom>
          <a:noFill/>
          <a:ln/>
        </p:spPr>
        <p:txBody>
          <a:bodyPr wrap="none" lIns="0" tIns="0" rIns="0" bIns="0" rtlCol="0" anchor="t"/>
          <a:lstStyle/>
          <a:p>
            <a:pPr algn="l"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JPEG uses the .jpeg extension while JPG uses the .jpg extension.</a:t>
            </a:r>
            <a:endParaRPr lang="en-US" sz="1650" dirty="0"/>
          </a:p>
        </p:txBody>
      </p:sp>
      <p:pic>
        <p:nvPicPr>
          <p:cNvPr id="7" name="Image 2" descr="preencoded.png">    </p:cNvPr>
          <p:cNvPicPr>
            <a:picLocks noChangeAspect="1"/>
          </p:cNvPicPr>
          <p:nvPr/>
        </p:nvPicPr>
        <p:blipFill>
          <a:blip r:embed="rId3"/>
          <a:stretch>
            <a:fillRect/>
          </a:stretch>
        </p:blipFill>
        <p:spPr>
          <a:xfrm>
            <a:off x="6223754" y="3658672"/>
            <a:ext cx="526733" cy="526733"/>
          </a:xfrm>
          <a:prstGeom prst="rect">
            <a:avLst/>
          </a:prstGeom>
        </p:spPr>
      </p:pic>
      <p:sp>
        <p:nvSpPr>
          <p:cNvPr id="8" name="Text 3"/>
          <p:cNvSpPr/>
          <p:nvPr/>
        </p:nvSpPr>
        <p:spPr>
          <a:xfrm>
            <a:off x="6223754" y="4396026"/>
            <a:ext cx="2478762" cy="309801"/>
          </a:xfrm>
          <a:prstGeom prst="rect">
            <a:avLst/>
          </a:prstGeom>
          <a:noFill/>
          <a:ln/>
        </p:spPr>
        <p:txBody>
          <a:bodyPr wrap="none" lIns="0" tIns="0" rIns="0" bIns="0" rtlCol="0" anchor="t"/>
          <a:lstStyle/>
          <a:p>
            <a:pPr algn="l" indent="0" marL="0">
              <a:lnSpc>
                <a:spcPts val="2400"/>
              </a:lnSpc>
              <a:buNone/>
            </a:pPr>
            <a:r>
              <a:rPr lang="en-US" sz="1950" spc="-39" kern="0" dirty="0">
                <a:solidFill>
                  <a:srgbClr val="272525"/>
                </a:solidFill>
                <a:latin typeface="Source Serif Pro Semi Bold" pitchFamily="34" charset="0"/>
                <a:ea typeface="Source Serif Pro Semi Bold" pitchFamily="34" charset="-122"/>
                <a:cs typeface="Source Serif Pro Semi Bold" pitchFamily="34" charset="-120"/>
              </a:rPr>
              <a:t>Historical Context</a:t>
            </a:r>
            <a:endParaRPr lang="en-US" sz="1950" dirty="0"/>
          </a:p>
        </p:txBody>
      </p:sp>
      <p:sp>
        <p:nvSpPr>
          <p:cNvPr id="9" name="Text 4"/>
          <p:cNvSpPr/>
          <p:nvPr/>
        </p:nvSpPr>
        <p:spPr>
          <a:xfrm>
            <a:off x="6223754" y="4832152"/>
            <a:ext cx="7669292" cy="674370"/>
          </a:xfrm>
          <a:prstGeom prst="rect">
            <a:avLst/>
          </a:prstGeom>
          <a:noFill/>
          <a:ln/>
        </p:spPr>
        <p:txBody>
          <a:bodyPr wrap="square" lIns="0" tIns="0" rIns="0" bIns="0" rtlCol="0" anchor="t"/>
          <a:lstStyle/>
          <a:p>
            <a:pPr algn="l"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JPG was the original extension, but .jpeg was later adopted to accommodate longer filenames.</a:t>
            </a:r>
            <a:endParaRPr lang="en-US" sz="1650" dirty="0"/>
          </a:p>
        </p:txBody>
      </p:sp>
      <p:pic>
        <p:nvPicPr>
          <p:cNvPr id="10" name="Image 3" descr="preencoded.png">    </p:cNvPr>
          <p:cNvPicPr>
            <a:picLocks noChangeAspect="1"/>
          </p:cNvPicPr>
          <p:nvPr/>
        </p:nvPicPr>
        <p:blipFill>
          <a:blip r:embed="rId4"/>
          <a:stretch>
            <a:fillRect/>
          </a:stretch>
        </p:blipFill>
        <p:spPr>
          <a:xfrm>
            <a:off x="6223754" y="6138624"/>
            <a:ext cx="526733" cy="526733"/>
          </a:xfrm>
          <a:prstGeom prst="rect">
            <a:avLst/>
          </a:prstGeom>
        </p:spPr>
      </p:pic>
      <p:sp>
        <p:nvSpPr>
          <p:cNvPr id="11" name="Text 5"/>
          <p:cNvSpPr/>
          <p:nvPr/>
        </p:nvSpPr>
        <p:spPr>
          <a:xfrm>
            <a:off x="6223754" y="6875978"/>
            <a:ext cx="2478762" cy="309801"/>
          </a:xfrm>
          <a:prstGeom prst="rect">
            <a:avLst/>
          </a:prstGeom>
          <a:noFill/>
          <a:ln/>
        </p:spPr>
        <p:txBody>
          <a:bodyPr wrap="none" lIns="0" tIns="0" rIns="0" bIns="0" rtlCol="0" anchor="t"/>
          <a:lstStyle/>
          <a:p>
            <a:pPr algn="l" indent="0" marL="0">
              <a:lnSpc>
                <a:spcPts val="2400"/>
              </a:lnSpc>
              <a:buNone/>
            </a:pPr>
            <a:r>
              <a:rPr lang="en-US" sz="1950" spc="-39" kern="0" dirty="0">
                <a:solidFill>
                  <a:srgbClr val="272525"/>
                </a:solidFill>
                <a:latin typeface="Source Serif Pro Semi Bold" pitchFamily="34" charset="0"/>
                <a:ea typeface="Source Serif Pro Semi Bold" pitchFamily="34" charset="-122"/>
                <a:cs typeface="Source Serif Pro Semi Bold" pitchFamily="34" charset="-120"/>
              </a:rPr>
              <a:t>No Real Difference</a:t>
            </a:r>
            <a:endParaRPr lang="en-US" sz="1950" dirty="0"/>
          </a:p>
        </p:txBody>
      </p:sp>
      <p:sp>
        <p:nvSpPr>
          <p:cNvPr id="12" name="Text 6"/>
          <p:cNvSpPr/>
          <p:nvPr/>
        </p:nvSpPr>
        <p:spPr>
          <a:xfrm>
            <a:off x="6223754" y="7312104"/>
            <a:ext cx="7669292" cy="337185"/>
          </a:xfrm>
          <a:prstGeom prst="rect">
            <a:avLst/>
          </a:prstGeom>
          <a:noFill/>
          <a:ln/>
        </p:spPr>
        <p:txBody>
          <a:bodyPr wrap="none" lIns="0" tIns="0" rIns="0" bIns="0" rtlCol="0" anchor="t"/>
          <a:lstStyle/>
          <a:p>
            <a:pPr algn="l"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Functionally, both extensions represent the same file format.</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322552"/>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Image Quality</a:t>
            </a:r>
            <a:endParaRPr lang="en-US" sz="4400" dirty="0"/>
          </a:p>
        </p:txBody>
      </p:sp>
      <p:sp>
        <p:nvSpPr>
          <p:cNvPr id="4" name="Shape 1"/>
          <p:cNvSpPr/>
          <p:nvPr/>
        </p:nvSpPr>
        <p:spPr>
          <a:xfrm>
            <a:off x="6324124" y="3385542"/>
            <a:ext cx="3614618" cy="2521506"/>
          </a:xfrm>
          <a:prstGeom prst="roundRect">
            <a:avLst>
              <a:gd name="adj" fmla="val 3987"/>
            </a:avLst>
          </a:prstGeom>
          <a:solidFill>
            <a:srgbClr val="F0D4F7"/>
          </a:solidFill>
          <a:ln w="7620">
            <a:solidFill>
              <a:srgbClr val="D6BADD"/>
            </a:solidFill>
            <a:prstDash val="solid"/>
          </a:ln>
        </p:spPr>
      </p:sp>
      <p:sp>
        <p:nvSpPr>
          <p:cNvPr id="5" name="Text 2"/>
          <p:cNvSpPr/>
          <p:nvPr/>
        </p:nvSpPr>
        <p:spPr>
          <a:xfrm>
            <a:off x="6571059" y="3632478"/>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JPEG</a:t>
            </a:r>
            <a:endParaRPr lang="en-US" sz="2200" dirty="0"/>
          </a:p>
        </p:txBody>
      </p:sp>
      <p:sp>
        <p:nvSpPr>
          <p:cNvPr id="6" name="Text 3"/>
          <p:cNvSpPr/>
          <p:nvPr/>
        </p:nvSpPr>
        <p:spPr>
          <a:xfrm>
            <a:off x="6571059" y="4128016"/>
            <a:ext cx="3120747" cy="1532096"/>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JPEG offers adjustable quality levels, allowing you to balance image size and detail. Higher quality results in larger files.</a:t>
            </a:r>
            <a:endParaRPr lang="en-US" sz="1850" dirty="0"/>
          </a:p>
        </p:txBody>
      </p:sp>
      <p:sp>
        <p:nvSpPr>
          <p:cNvPr id="7" name="Shape 4"/>
          <p:cNvSpPr/>
          <p:nvPr/>
        </p:nvSpPr>
        <p:spPr>
          <a:xfrm>
            <a:off x="10178058" y="3385542"/>
            <a:ext cx="3614618" cy="2521506"/>
          </a:xfrm>
          <a:prstGeom prst="roundRect">
            <a:avLst>
              <a:gd name="adj" fmla="val 3987"/>
            </a:avLst>
          </a:prstGeom>
          <a:solidFill>
            <a:srgbClr val="F0D4F7"/>
          </a:solidFill>
          <a:ln w="7620">
            <a:solidFill>
              <a:srgbClr val="D6BADD"/>
            </a:solidFill>
            <a:prstDash val="solid"/>
          </a:ln>
        </p:spPr>
      </p:sp>
      <p:sp>
        <p:nvSpPr>
          <p:cNvPr id="8" name="Text 5"/>
          <p:cNvSpPr/>
          <p:nvPr/>
        </p:nvSpPr>
        <p:spPr>
          <a:xfrm>
            <a:off x="10424993" y="3632478"/>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JPG</a:t>
            </a:r>
            <a:endParaRPr lang="en-US" sz="2200" dirty="0"/>
          </a:p>
        </p:txBody>
      </p:sp>
      <p:sp>
        <p:nvSpPr>
          <p:cNvPr id="9" name="Text 6"/>
          <p:cNvSpPr/>
          <p:nvPr/>
        </p:nvSpPr>
        <p:spPr>
          <a:xfrm>
            <a:off x="10424993" y="4128016"/>
            <a:ext cx="3120747"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JPG provides the same quality levels as JPEG, with no functional difference.</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853321"/>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File Size</a:t>
            </a:r>
            <a:endParaRPr lang="en-US" sz="4400" dirty="0"/>
          </a:p>
        </p:txBody>
      </p:sp>
      <p:pic>
        <p:nvPicPr>
          <p:cNvPr id="3" name="Image 0" descr="preencoded.png">    </p:cNvPr>
          <p:cNvPicPr>
            <a:picLocks noChangeAspect="1"/>
          </p:cNvPicPr>
          <p:nvPr/>
        </p:nvPicPr>
        <p:blipFill>
          <a:blip r:embed="rId1"/>
          <a:stretch>
            <a:fillRect/>
          </a:stretch>
        </p:blipFill>
        <p:spPr>
          <a:xfrm>
            <a:off x="3007638" y="2036088"/>
            <a:ext cx="2137529" cy="1740218"/>
          </a:xfrm>
          <a:prstGeom prst="rect">
            <a:avLst/>
          </a:prstGeom>
        </p:spPr>
      </p:pic>
      <p:sp>
        <p:nvSpPr>
          <p:cNvPr id="4" name="Text 1"/>
          <p:cNvSpPr/>
          <p:nvPr/>
        </p:nvSpPr>
        <p:spPr>
          <a:xfrm>
            <a:off x="4001572" y="2891909"/>
            <a:ext cx="149543" cy="478631"/>
          </a:xfrm>
          <a:prstGeom prst="rect">
            <a:avLst/>
          </a:prstGeom>
          <a:noFill/>
          <a:ln/>
        </p:spPr>
        <p:txBody>
          <a:bodyPr wrap="none" lIns="0" tIns="0" rIns="0" bIns="0" rtlCol="0" anchor="t"/>
          <a:lstStyle/>
          <a:p>
            <a:pPr algn="ctr" indent="0" marL="0">
              <a:lnSpc>
                <a:spcPts val="37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50" dirty="0"/>
          </a:p>
        </p:txBody>
      </p:sp>
      <p:sp>
        <p:nvSpPr>
          <p:cNvPr id="5" name="Text 2"/>
          <p:cNvSpPr/>
          <p:nvPr/>
        </p:nvSpPr>
        <p:spPr>
          <a:xfrm>
            <a:off x="5384482" y="2275403"/>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Smaller File Size</a:t>
            </a:r>
            <a:endParaRPr lang="en-US" sz="2200" dirty="0"/>
          </a:p>
        </p:txBody>
      </p:sp>
      <p:sp>
        <p:nvSpPr>
          <p:cNvPr id="6" name="Text 3"/>
          <p:cNvSpPr/>
          <p:nvPr/>
        </p:nvSpPr>
        <p:spPr>
          <a:xfrm>
            <a:off x="5384482" y="2770942"/>
            <a:ext cx="8168878"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JPEG and JPG are known for their smaller file sizes compared to other formats, such as PNG or TIFF.</a:t>
            </a:r>
            <a:endParaRPr lang="en-US" sz="1850" dirty="0"/>
          </a:p>
        </p:txBody>
      </p:sp>
      <p:sp>
        <p:nvSpPr>
          <p:cNvPr id="7" name="Shape 4"/>
          <p:cNvSpPr/>
          <p:nvPr/>
        </p:nvSpPr>
        <p:spPr>
          <a:xfrm>
            <a:off x="5204936" y="3790950"/>
            <a:ext cx="8527971" cy="15240"/>
          </a:xfrm>
          <a:prstGeom prst="roundRect">
            <a:avLst>
              <a:gd name="adj" fmla="val 659712"/>
            </a:avLst>
          </a:prstGeom>
          <a:solidFill>
            <a:srgbClr val="D6BADD"/>
          </a:solidFill>
          <a:ln/>
        </p:spPr>
      </p:sp>
      <p:pic>
        <p:nvPicPr>
          <p:cNvPr id="8" name="Image 1" descr="preencoded.png">    </p:cNvPr>
          <p:cNvPicPr>
            <a:picLocks noChangeAspect="1"/>
          </p:cNvPicPr>
          <p:nvPr/>
        </p:nvPicPr>
        <p:blipFill>
          <a:blip r:embed="rId2"/>
          <a:stretch>
            <a:fillRect/>
          </a:stretch>
        </p:blipFill>
        <p:spPr>
          <a:xfrm>
            <a:off x="1938814" y="3836075"/>
            <a:ext cx="4275058" cy="1740218"/>
          </a:xfrm>
          <a:prstGeom prst="rect">
            <a:avLst/>
          </a:prstGeom>
        </p:spPr>
      </p:pic>
      <p:sp>
        <p:nvSpPr>
          <p:cNvPr id="9" name="Text 5"/>
          <p:cNvSpPr/>
          <p:nvPr/>
        </p:nvSpPr>
        <p:spPr>
          <a:xfrm>
            <a:off x="4001572" y="4466868"/>
            <a:ext cx="149543" cy="478631"/>
          </a:xfrm>
          <a:prstGeom prst="rect">
            <a:avLst/>
          </a:prstGeom>
          <a:noFill/>
          <a:ln/>
        </p:spPr>
        <p:txBody>
          <a:bodyPr wrap="none" lIns="0" tIns="0" rIns="0" bIns="0" rtlCol="0" anchor="t"/>
          <a:lstStyle/>
          <a:p>
            <a:pPr algn="ctr" indent="0" marL="0">
              <a:lnSpc>
                <a:spcPts val="37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50" dirty="0"/>
          </a:p>
        </p:txBody>
      </p:sp>
      <p:sp>
        <p:nvSpPr>
          <p:cNvPr id="10" name="Text 6"/>
          <p:cNvSpPr/>
          <p:nvPr/>
        </p:nvSpPr>
        <p:spPr>
          <a:xfrm>
            <a:off x="6453187" y="4075390"/>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Lossy Compression</a:t>
            </a:r>
            <a:endParaRPr lang="en-US" sz="2200" dirty="0"/>
          </a:p>
        </p:txBody>
      </p:sp>
      <p:sp>
        <p:nvSpPr>
          <p:cNvPr id="11" name="Text 7"/>
          <p:cNvSpPr/>
          <p:nvPr/>
        </p:nvSpPr>
        <p:spPr>
          <a:xfrm>
            <a:off x="6453187" y="4570928"/>
            <a:ext cx="7100173"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This is achieved through lossy compression, where some data is sacrificed to reduce file size.</a:t>
            </a:r>
            <a:endParaRPr lang="en-US" sz="1850" dirty="0"/>
          </a:p>
        </p:txBody>
      </p:sp>
      <p:sp>
        <p:nvSpPr>
          <p:cNvPr id="12" name="Shape 8"/>
          <p:cNvSpPr/>
          <p:nvPr/>
        </p:nvSpPr>
        <p:spPr>
          <a:xfrm>
            <a:off x="6273641" y="5590937"/>
            <a:ext cx="7459266" cy="15240"/>
          </a:xfrm>
          <a:prstGeom prst="roundRect">
            <a:avLst>
              <a:gd name="adj" fmla="val 659712"/>
            </a:avLst>
          </a:prstGeom>
          <a:solidFill>
            <a:srgbClr val="D6BADD"/>
          </a:solidFill>
          <a:ln/>
        </p:spPr>
      </p:sp>
      <p:pic>
        <p:nvPicPr>
          <p:cNvPr id="13" name="Image 2" descr="preencoded.png">    </p:cNvPr>
          <p:cNvPicPr>
            <a:picLocks noChangeAspect="1"/>
          </p:cNvPicPr>
          <p:nvPr/>
        </p:nvPicPr>
        <p:blipFill>
          <a:blip r:embed="rId3"/>
          <a:stretch>
            <a:fillRect/>
          </a:stretch>
        </p:blipFill>
        <p:spPr>
          <a:xfrm>
            <a:off x="870109" y="5636062"/>
            <a:ext cx="6412587" cy="1740218"/>
          </a:xfrm>
          <a:prstGeom prst="rect">
            <a:avLst/>
          </a:prstGeom>
        </p:spPr>
      </p:pic>
      <p:sp>
        <p:nvSpPr>
          <p:cNvPr id="14" name="Text 9"/>
          <p:cNvSpPr/>
          <p:nvPr/>
        </p:nvSpPr>
        <p:spPr>
          <a:xfrm>
            <a:off x="4001572" y="6266855"/>
            <a:ext cx="149543" cy="478631"/>
          </a:xfrm>
          <a:prstGeom prst="rect">
            <a:avLst/>
          </a:prstGeom>
          <a:noFill/>
          <a:ln/>
        </p:spPr>
        <p:txBody>
          <a:bodyPr wrap="none" lIns="0" tIns="0" rIns="0" bIns="0" rtlCol="0" anchor="t"/>
          <a:lstStyle/>
          <a:p>
            <a:pPr algn="ctr" indent="0" marL="0">
              <a:lnSpc>
                <a:spcPts val="37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50" dirty="0"/>
          </a:p>
        </p:txBody>
      </p:sp>
      <p:sp>
        <p:nvSpPr>
          <p:cNvPr id="15" name="Text 10"/>
          <p:cNvSpPr/>
          <p:nvPr/>
        </p:nvSpPr>
        <p:spPr>
          <a:xfrm>
            <a:off x="7522012" y="5875377"/>
            <a:ext cx="3539371"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Suitable for Web and Sharing</a:t>
            </a:r>
            <a:endParaRPr lang="en-US" sz="2200" dirty="0"/>
          </a:p>
        </p:txBody>
      </p:sp>
      <p:sp>
        <p:nvSpPr>
          <p:cNvPr id="16" name="Text 11"/>
          <p:cNvSpPr/>
          <p:nvPr/>
        </p:nvSpPr>
        <p:spPr>
          <a:xfrm>
            <a:off x="7522012" y="6370915"/>
            <a:ext cx="6031349"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This makes them ideal for sharing images online and saving space on your devices.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176457"/>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Transparency Support</a:t>
            </a:r>
            <a:endParaRPr lang="en-US" sz="4400" dirty="0"/>
          </a:p>
        </p:txBody>
      </p:sp>
      <p:sp>
        <p:nvSpPr>
          <p:cNvPr id="3" name="Shape 1"/>
          <p:cNvSpPr/>
          <p:nvPr/>
        </p:nvSpPr>
        <p:spPr>
          <a:xfrm>
            <a:off x="837724" y="2359223"/>
            <a:ext cx="2159079" cy="1357193"/>
          </a:xfrm>
          <a:prstGeom prst="roundRect">
            <a:avLst>
              <a:gd name="adj" fmla="val 7408"/>
            </a:avLst>
          </a:prstGeom>
          <a:solidFill>
            <a:srgbClr val="F0D4F7"/>
          </a:solidFill>
          <a:ln w="7620">
            <a:solidFill>
              <a:srgbClr val="D6BADD"/>
            </a:solidFill>
            <a:prstDash val="solid"/>
          </a:ln>
        </p:spPr>
      </p:sp>
      <p:sp>
        <p:nvSpPr>
          <p:cNvPr id="4" name="Text 2"/>
          <p:cNvSpPr/>
          <p:nvPr/>
        </p:nvSpPr>
        <p:spPr>
          <a:xfrm>
            <a:off x="1084659" y="2798445"/>
            <a:ext cx="149543" cy="478631"/>
          </a:xfrm>
          <a:prstGeom prst="rect">
            <a:avLst/>
          </a:prstGeom>
          <a:noFill/>
          <a:ln/>
        </p:spPr>
        <p:txBody>
          <a:bodyPr wrap="none" lIns="0" tIns="0" rIns="0" bIns="0" rtlCol="0" anchor="t"/>
          <a:lstStyle/>
          <a:p>
            <a:pPr algn="ctr" indent="0" marL="0">
              <a:lnSpc>
                <a:spcPts val="37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50" dirty="0"/>
          </a:p>
        </p:txBody>
      </p:sp>
      <p:sp>
        <p:nvSpPr>
          <p:cNvPr id="5" name="Text 3"/>
          <p:cNvSpPr/>
          <p:nvPr/>
        </p:nvSpPr>
        <p:spPr>
          <a:xfrm>
            <a:off x="3236119" y="2598539"/>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Limited Support</a:t>
            </a:r>
            <a:endParaRPr lang="en-US" sz="2200" dirty="0"/>
          </a:p>
        </p:txBody>
      </p:sp>
      <p:sp>
        <p:nvSpPr>
          <p:cNvPr id="6" name="Text 4"/>
          <p:cNvSpPr/>
          <p:nvPr/>
        </p:nvSpPr>
        <p:spPr>
          <a:xfrm>
            <a:off x="3236119" y="3094077"/>
            <a:ext cx="10224849"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JPEG does not inherently support transparency. This means it cannot display transparent areas or elements.</a:t>
            </a:r>
            <a:endParaRPr lang="en-US" sz="1850" dirty="0"/>
          </a:p>
        </p:txBody>
      </p:sp>
      <p:sp>
        <p:nvSpPr>
          <p:cNvPr id="7" name="Shape 5"/>
          <p:cNvSpPr/>
          <p:nvPr/>
        </p:nvSpPr>
        <p:spPr>
          <a:xfrm>
            <a:off x="3116461" y="3701177"/>
            <a:ext cx="10556558" cy="15240"/>
          </a:xfrm>
          <a:prstGeom prst="roundRect">
            <a:avLst>
              <a:gd name="adj" fmla="val 659712"/>
            </a:avLst>
          </a:prstGeom>
          <a:solidFill>
            <a:srgbClr val="D6BADD"/>
          </a:solidFill>
          <a:ln/>
        </p:spPr>
      </p:sp>
      <p:sp>
        <p:nvSpPr>
          <p:cNvPr id="8" name="Shape 6"/>
          <p:cNvSpPr/>
          <p:nvPr/>
        </p:nvSpPr>
        <p:spPr>
          <a:xfrm>
            <a:off x="837724" y="3836075"/>
            <a:ext cx="4318278" cy="1740218"/>
          </a:xfrm>
          <a:prstGeom prst="roundRect">
            <a:avLst>
              <a:gd name="adj" fmla="val 5777"/>
            </a:avLst>
          </a:prstGeom>
          <a:solidFill>
            <a:srgbClr val="F0D4F7"/>
          </a:solidFill>
          <a:ln w="7620">
            <a:solidFill>
              <a:srgbClr val="D6BADD"/>
            </a:solidFill>
            <a:prstDash val="solid"/>
          </a:ln>
        </p:spPr>
      </p:sp>
      <p:sp>
        <p:nvSpPr>
          <p:cNvPr id="9" name="Text 7"/>
          <p:cNvSpPr/>
          <p:nvPr/>
        </p:nvSpPr>
        <p:spPr>
          <a:xfrm>
            <a:off x="1084659" y="4466868"/>
            <a:ext cx="149543" cy="478631"/>
          </a:xfrm>
          <a:prstGeom prst="rect">
            <a:avLst/>
          </a:prstGeom>
          <a:noFill/>
          <a:ln/>
        </p:spPr>
        <p:txBody>
          <a:bodyPr wrap="none" lIns="0" tIns="0" rIns="0" bIns="0" rtlCol="0" anchor="t"/>
          <a:lstStyle/>
          <a:p>
            <a:pPr algn="ctr" indent="0" marL="0">
              <a:lnSpc>
                <a:spcPts val="37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50" dirty="0"/>
          </a:p>
        </p:txBody>
      </p:sp>
      <p:sp>
        <p:nvSpPr>
          <p:cNvPr id="10" name="Text 8"/>
          <p:cNvSpPr/>
          <p:nvPr/>
        </p:nvSpPr>
        <p:spPr>
          <a:xfrm>
            <a:off x="5395317" y="4075390"/>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Workarounds</a:t>
            </a:r>
            <a:endParaRPr lang="en-US" sz="2200" dirty="0"/>
          </a:p>
        </p:txBody>
      </p:sp>
      <p:sp>
        <p:nvSpPr>
          <p:cNvPr id="11" name="Text 9"/>
          <p:cNvSpPr/>
          <p:nvPr/>
        </p:nvSpPr>
        <p:spPr>
          <a:xfrm>
            <a:off x="5395317" y="4570928"/>
            <a:ext cx="8158043"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There are workarounds using specific software or editing techniques to simulate transparency in JPEG.</a:t>
            </a:r>
            <a:endParaRPr lang="en-US" sz="1850" dirty="0"/>
          </a:p>
        </p:txBody>
      </p:sp>
      <p:sp>
        <p:nvSpPr>
          <p:cNvPr id="12" name="Shape 10"/>
          <p:cNvSpPr/>
          <p:nvPr/>
        </p:nvSpPr>
        <p:spPr>
          <a:xfrm>
            <a:off x="5275659" y="5561052"/>
            <a:ext cx="8397359" cy="15240"/>
          </a:xfrm>
          <a:prstGeom prst="roundRect">
            <a:avLst>
              <a:gd name="adj" fmla="val 659712"/>
            </a:avLst>
          </a:prstGeom>
          <a:solidFill>
            <a:srgbClr val="D6BADD"/>
          </a:solidFill>
          <a:ln/>
        </p:spPr>
      </p:sp>
      <p:sp>
        <p:nvSpPr>
          <p:cNvPr id="13" name="Shape 11"/>
          <p:cNvSpPr/>
          <p:nvPr/>
        </p:nvSpPr>
        <p:spPr>
          <a:xfrm>
            <a:off x="837724" y="5695950"/>
            <a:ext cx="6477476" cy="1357193"/>
          </a:xfrm>
          <a:prstGeom prst="roundRect">
            <a:avLst>
              <a:gd name="adj" fmla="val 7408"/>
            </a:avLst>
          </a:prstGeom>
          <a:solidFill>
            <a:srgbClr val="F0D4F7"/>
          </a:solidFill>
          <a:ln w="7620">
            <a:solidFill>
              <a:srgbClr val="D6BADD"/>
            </a:solidFill>
            <a:prstDash val="solid"/>
          </a:ln>
        </p:spPr>
      </p:sp>
      <p:sp>
        <p:nvSpPr>
          <p:cNvPr id="14" name="Text 12"/>
          <p:cNvSpPr/>
          <p:nvPr/>
        </p:nvSpPr>
        <p:spPr>
          <a:xfrm>
            <a:off x="1084659" y="6135172"/>
            <a:ext cx="149543" cy="478631"/>
          </a:xfrm>
          <a:prstGeom prst="rect">
            <a:avLst/>
          </a:prstGeom>
          <a:noFill/>
          <a:ln/>
        </p:spPr>
        <p:txBody>
          <a:bodyPr wrap="none" lIns="0" tIns="0" rIns="0" bIns="0" rtlCol="0" anchor="t"/>
          <a:lstStyle/>
          <a:p>
            <a:pPr algn="ctr" indent="0" marL="0">
              <a:lnSpc>
                <a:spcPts val="3750"/>
              </a:lnSpc>
              <a:buNone/>
            </a:pPr>
            <a:r>
              <a:rPr lang="en-US" sz="2350" spc="-47"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50" dirty="0"/>
          </a:p>
        </p:txBody>
      </p:sp>
      <p:sp>
        <p:nvSpPr>
          <p:cNvPr id="15" name="Text 13"/>
          <p:cNvSpPr/>
          <p:nvPr/>
        </p:nvSpPr>
        <p:spPr>
          <a:xfrm>
            <a:off x="7554516" y="5935266"/>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Other Formats</a:t>
            </a:r>
            <a:endParaRPr lang="en-US" sz="2200" dirty="0"/>
          </a:p>
        </p:txBody>
      </p:sp>
      <p:sp>
        <p:nvSpPr>
          <p:cNvPr id="16" name="Text 14"/>
          <p:cNvSpPr/>
          <p:nvPr/>
        </p:nvSpPr>
        <p:spPr>
          <a:xfrm>
            <a:off x="7554516" y="6430804"/>
            <a:ext cx="5786795"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For true transparency, consider using formats like PNG or GIF.</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0643" y="903208"/>
            <a:ext cx="4129683" cy="516255"/>
          </a:xfrm>
          <a:prstGeom prst="rect">
            <a:avLst/>
          </a:prstGeom>
          <a:noFill/>
          <a:ln/>
        </p:spPr>
        <p:txBody>
          <a:bodyPr wrap="none" lIns="0" tIns="0" rIns="0" bIns="0" rtlCol="0" anchor="t"/>
          <a:lstStyle/>
          <a:p>
            <a:pPr indent="0" marL="0">
              <a:lnSpc>
                <a:spcPts val="4050"/>
              </a:lnSpc>
              <a:buNone/>
            </a:pPr>
            <a:r>
              <a:rPr lang="en-US" sz="3250" spc="-65" kern="0" dirty="0">
                <a:solidFill>
                  <a:srgbClr val="000000"/>
                </a:solidFill>
                <a:latin typeface="Source Serif Pro Semi Bold" pitchFamily="34" charset="0"/>
                <a:ea typeface="Source Serif Pro Semi Bold" pitchFamily="34" charset="-122"/>
                <a:cs typeface="Source Serif Pro Semi Bold" pitchFamily="34" charset="-120"/>
              </a:rPr>
              <a:t>Metadata</a:t>
            </a:r>
            <a:endParaRPr lang="en-US" sz="3250" dirty="0"/>
          </a:p>
        </p:txBody>
      </p:sp>
      <p:sp>
        <p:nvSpPr>
          <p:cNvPr id="4" name="Text 1"/>
          <p:cNvSpPr/>
          <p:nvPr/>
        </p:nvSpPr>
        <p:spPr>
          <a:xfrm>
            <a:off x="6100643" y="1770459"/>
            <a:ext cx="7915513" cy="579120"/>
          </a:xfrm>
          <a:prstGeom prst="rect">
            <a:avLst/>
          </a:prstGeom>
          <a:noFill/>
          <a:ln/>
        </p:spPr>
        <p:txBody>
          <a:bodyPr wrap="none" lIns="0" tIns="0" rIns="0" bIns="0" rtlCol="0" anchor="t"/>
          <a:lstStyle/>
          <a:p>
            <a:pPr algn="ctr" indent="0" marL="0">
              <a:lnSpc>
                <a:spcPts val="4550"/>
              </a:lnSpc>
              <a:buNone/>
            </a:pPr>
            <a:r>
              <a:rPr lang="en-US" sz="4550" spc="-91"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4550" dirty="0"/>
          </a:p>
        </p:txBody>
      </p:sp>
      <p:sp>
        <p:nvSpPr>
          <p:cNvPr id="5" name="Text 2"/>
          <p:cNvSpPr/>
          <p:nvPr/>
        </p:nvSpPr>
        <p:spPr>
          <a:xfrm>
            <a:off x="9026009" y="2568893"/>
            <a:ext cx="2064782" cy="258008"/>
          </a:xfrm>
          <a:prstGeom prst="rect">
            <a:avLst/>
          </a:prstGeom>
          <a:noFill/>
          <a:ln/>
        </p:spPr>
        <p:txBody>
          <a:bodyPr wrap="none" lIns="0" tIns="0" rIns="0" bIns="0" rtlCol="0" anchor="t"/>
          <a:lstStyle/>
          <a:p>
            <a:pPr algn="ctr" indent="0" marL="0">
              <a:lnSpc>
                <a:spcPts val="2000"/>
              </a:lnSpc>
              <a:buNone/>
            </a:pPr>
            <a:r>
              <a:rPr lang="en-US" sz="1600" spc="-33" kern="0" dirty="0">
                <a:solidFill>
                  <a:srgbClr val="272525"/>
                </a:solidFill>
                <a:latin typeface="Source Serif Pro Semi Bold" pitchFamily="34" charset="0"/>
                <a:ea typeface="Source Serif Pro Semi Bold" pitchFamily="34" charset="-122"/>
                <a:cs typeface="Source Serif Pro Semi Bold" pitchFamily="34" charset="-120"/>
              </a:rPr>
              <a:t>Exif Data</a:t>
            </a:r>
            <a:endParaRPr lang="en-US" sz="1600" dirty="0"/>
          </a:p>
        </p:txBody>
      </p:sp>
      <p:sp>
        <p:nvSpPr>
          <p:cNvPr id="6" name="Text 3"/>
          <p:cNvSpPr/>
          <p:nvPr/>
        </p:nvSpPr>
        <p:spPr>
          <a:xfrm>
            <a:off x="6100643" y="2932152"/>
            <a:ext cx="7915513" cy="280749"/>
          </a:xfrm>
          <a:prstGeom prst="rect">
            <a:avLst/>
          </a:prstGeom>
          <a:noFill/>
          <a:ln/>
        </p:spPr>
        <p:txBody>
          <a:bodyPr wrap="none" lIns="0" tIns="0" rIns="0" bIns="0" rtlCol="0" anchor="t"/>
          <a:lstStyle/>
          <a:p>
            <a:pPr algn="ctr" indent="0" marL="0">
              <a:lnSpc>
                <a:spcPts val="2200"/>
              </a:lnSpc>
              <a:buNone/>
            </a:pPr>
            <a:r>
              <a:rPr lang="en-US" sz="1350" spc="-28" kern="0" dirty="0">
                <a:solidFill>
                  <a:srgbClr val="272525"/>
                </a:solidFill>
                <a:latin typeface="Source Sans Pro" pitchFamily="34" charset="0"/>
                <a:ea typeface="Source Sans Pro" pitchFamily="34" charset="-122"/>
                <a:cs typeface="Source Sans Pro" pitchFamily="34" charset="-120"/>
              </a:rPr>
              <a:t>JPEG files often contain EXIF metadata, which includes information like camera settings, date taken, and location.</a:t>
            </a:r>
            <a:endParaRPr lang="en-US" sz="1350" dirty="0"/>
          </a:p>
        </p:txBody>
      </p:sp>
      <p:sp>
        <p:nvSpPr>
          <p:cNvPr id="7" name="Text 4"/>
          <p:cNvSpPr/>
          <p:nvPr/>
        </p:nvSpPr>
        <p:spPr>
          <a:xfrm>
            <a:off x="6100643" y="3827145"/>
            <a:ext cx="7915513" cy="579120"/>
          </a:xfrm>
          <a:prstGeom prst="rect">
            <a:avLst/>
          </a:prstGeom>
          <a:noFill/>
          <a:ln/>
        </p:spPr>
        <p:txBody>
          <a:bodyPr wrap="none" lIns="0" tIns="0" rIns="0" bIns="0" rtlCol="0" anchor="t"/>
          <a:lstStyle/>
          <a:p>
            <a:pPr algn="ctr" indent="0" marL="0">
              <a:lnSpc>
                <a:spcPts val="4550"/>
              </a:lnSpc>
              <a:buNone/>
            </a:pPr>
            <a:r>
              <a:rPr lang="en-US" sz="4550" spc="-91"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4550" dirty="0"/>
          </a:p>
        </p:txBody>
      </p:sp>
      <p:sp>
        <p:nvSpPr>
          <p:cNvPr id="8" name="Text 5"/>
          <p:cNvSpPr/>
          <p:nvPr/>
        </p:nvSpPr>
        <p:spPr>
          <a:xfrm>
            <a:off x="9021604" y="4625578"/>
            <a:ext cx="2073473" cy="258008"/>
          </a:xfrm>
          <a:prstGeom prst="rect">
            <a:avLst/>
          </a:prstGeom>
          <a:noFill/>
          <a:ln/>
        </p:spPr>
        <p:txBody>
          <a:bodyPr wrap="none" lIns="0" tIns="0" rIns="0" bIns="0" rtlCol="0" anchor="t"/>
          <a:lstStyle/>
          <a:p>
            <a:pPr algn="ctr" indent="0" marL="0">
              <a:lnSpc>
                <a:spcPts val="2000"/>
              </a:lnSpc>
              <a:buNone/>
            </a:pPr>
            <a:r>
              <a:rPr lang="en-US" sz="1600" spc="-33" kern="0" dirty="0">
                <a:solidFill>
                  <a:srgbClr val="272525"/>
                </a:solidFill>
                <a:latin typeface="Source Serif Pro Semi Bold" pitchFamily="34" charset="0"/>
                <a:ea typeface="Source Serif Pro Semi Bold" pitchFamily="34" charset="-122"/>
                <a:cs typeface="Source Serif Pro Semi Bold" pitchFamily="34" charset="-120"/>
              </a:rPr>
              <a:t>Useful for Photography</a:t>
            </a:r>
            <a:endParaRPr lang="en-US" sz="1600" dirty="0"/>
          </a:p>
        </p:txBody>
      </p:sp>
      <p:sp>
        <p:nvSpPr>
          <p:cNvPr id="9" name="Text 6"/>
          <p:cNvSpPr/>
          <p:nvPr/>
        </p:nvSpPr>
        <p:spPr>
          <a:xfrm>
            <a:off x="6100643" y="4988838"/>
            <a:ext cx="7915513" cy="280749"/>
          </a:xfrm>
          <a:prstGeom prst="rect">
            <a:avLst/>
          </a:prstGeom>
          <a:noFill/>
          <a:ln/>
        </p:spPr>
        <p:txBody>
          <a:bodyPr wrap="none" lIns="0" tIns="0" rIns="0" bIns="0" rtlCol="0" anchor="t"/>
          <a:lstStyle/>
          <a:p>
            <a:pPr algn="ctr" indent="0" marL="0">
              <a:lnSpc>
                <a:spcPts val="2200"/>
              </a:lnSpc>
              <a:buNone/>
            </a:pPr>
            <a:r>
              <a:rPr lang="en-US" sz="1350" spc="-28" kern="0" dirty="0">
                <a:solidFill>
                  <a:srgbClr val="272525"/>
                </a:solidFill>
                <a:latin typeface="Source Sans Pro" pitchFamily="34" charset="0"/>
                <a:ea typeface="Source Sans Pro" pitchFamily="34" charset="-122"/>
                <a:cs typeface="Source Sans Pro" pitchFamily="34" charset="-120"/>
              </a:rPr>
              <a:t>This data can be valuable for photographers, providing insights into the image's origin and capture settings.</a:t>
            </a:r>
            <a:endParaRPr lang="en-US" sz="1350" dirty="0"/>
          </a:p>
        </p:txBody>
      </p:sp>
      <p:sp>
        <p:nvSpPr>
          <p:cNvPr id="10" name="Text 7"/>
          <p:cNvSpPr/>
          <p:nvPr/>
        </p:nvSpPr>
        <p:spPr>
          <a:xfrm>
            <a:off x="6100643" y="5883831"/>
            <a:ext cx="7915513" cy="579120"/>
          </a:xfrm>
          <a:prstGeom prst="rect">
            <a:avLst/>
          </a:prstGeom>
          <a:noFill/>
          <a:ln/>
        </p:spPr>
        <p:txBody>
          <a:bodyPr wrap="none" lIns="0" tIns="0" rIns="0" bIns="0" rtlCol="0" anchor="t"/>
          <a:lstStyle/>
          <a:p>
            <a:pPr algn="ctr" indent="0" marL="0">
              <a:lnSpc>
                <a:spcPts val="4550"/>
              </a:lnSpc>
              <a:buNone/>
            </a:pPr>
            <a:r>
              <a:rPr lang="en-US" sz="4550" spc="-91"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4550" dirty="0"/>
          </a:p>
        </p:txBody>
      </p:sp>
      <p:sp>
        <p:nvSpPr>
          <p:cNvPr id="11" name="Text 8"/>
          <p:cNvSpPr/>
          <p:nvPr/>
        </p:nvSpPr>
        <p:spPr>
          <a:xfrm>
            <a:off x="9026009" y="6682264"/>
            <a:ext cx="2064782" cy="258008"/>
          </a:xfrm>
          <a:prstGeom prst="rect">
            <a:avLst/>
          </a:prstGeom>
          <a:noFill/>
          <a:ln/>
        </p:spPr>
        <p:txBody>
          <a:bodyPr wrap="none" lIns="0" tIns="0" rIns="0" bIns="0" rtlCol="0" anchor="t"/>
          <a:lstStyle/>
          <a:p>
            <a:pPr algn="ctr" indent="0" marL="0">
              <a:lnSpc>
                <a:spcPts val="2000"/>
              </a:lnSpc>
              <a:buNone/>
            </a:pPr>
            <a:r>
              <a:rPr lang="en-US" sz="1600" spc="-33" kern="0" dirty="0">
                <a:solidFill>
                  <a:srgbClr val="272525"/>
                </a:solidFill>
                <a:latin typeface="Source Serif Pro Semi Bold" pitchFamily="34" charset="0"/>
                <a:ea typeface="Source Serif Pro Semi Bold" pitchFamily="34" charset="-122"/>
                <a:cs typeface="Source Serif Pro Semi Bold" pitchFamily="34" charset="-120"/>
              </a:rPr>
              <a:t>Privacy Concerns</a:t>
            </a:r>
            <a:endParaRPr lang="en-US" sz="1600" dirty="0"/>
          </a:p>
        </p:txBody>
      </p:sp>
      <p:sp>
        <p:nvSpPr>
          <p:cNvPr id="12" name="Text 9"/>
          <p:cNvSpPr/>
          <p:nvPr/>
        </p:nvSpPr>
        <p:spPr>
          <a:xfrm>
            <a:off x="6100643" y="7045523"/>
            <a:ext cx="7915513" cy="280749"/>
          </a:xfrm>
          <a:prstGeom prst="rect">
            <a:avLst/>
          </a:prstGeom>
          <a:noFill/>
          <a:ln/>
        </p:spPr>
        <p:txBody>
          <a:bodyPr wrap="none" lIns="0" tIns="0" rIns="0" bIns="0" rtlCol="0" anchor="t"/>
          <a:lstStyle/>
          <a:p>
            <a:pPr algn="ctr" indent="0" marL="0">
              <a:lnSpc>
                <a:spcPts val="2200"/>
              </a:lnSpc>
              <a:buNone/>
            </a:pPr>
            <a:r>
              <a:rPr lang="en-US" sz="1350" spc="-28" kern="0" dirty="0">
                <a:solidFill>
                  <a:srgbClr val="272525"/>
                </a:solidFill>
                <a:latin typeface="Source Sans Pro" pitchFamily="34" charset="0"/>
                <a:ea typeface="Source Sans Pro" pitchFamily="34" charset="-122"/>
                <a:cs typeface="Source Sans Pro" pitchFamily="34" charset="-120"/>
              </a:rPr>
              <a:t>It's essential to be aware of potential privacy implications when sharing JPEG images with metadata intact.</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099423"/>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Use Cases</a:t>
            </a:r>
            <a:endParaRPr lang="en-US" sz="4400" dirty="0"/>
          </a:p>
        </p:txBody>
      </p:sp>
      <p:pic>
        <p:nvPicPr>
          <p:cNvPr id="3" name="Image 0" descr="preencoded.png">    </p:cNvPr>
          <p:cNvPicPr>
            <a:picLocks noChangeAspect="1"/>
          </p:cNvPicPr>
          <p:nvPr/>
        </p:nvPicPr>
        <p:blipFill>
          <a:blip r:embed="rId1"/>
          <a:stretch>
            <a:fillRect/>
          </a:stretch>
        </p:blipFill>
        <p:spPr>
          <a:xfrm>
            <a:off x="837724" y="2282190"/>
            <a:ext cx="4078962" cy="2520910"/>
          </a:xfrm>
          <a:prstGeom prst="rect">
            <a:avLst/>
          </a:prstGeom>
        </p:spPr>
      </p:pic>
      <p:sp>
        <p:nvSpPr>
          <p:cNvPr id="4" name="Text 1"/>
          <p:cNvSpPr/>
          <p:nvPr/>
        </p:nvSpPr>
        <p:spPr>
          <a:xfrm>
            <a:off x="837724" y="5102304"/>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Photography</a:t>
            </a:r>
            <a:endParaRPr lang="en-US" sz="2200" dirty="0"/>
          </a:p>
        </p:txBody>
      </p:sp>
      <p:sp>
        <p:nvSpPr>
          <p:cNvPr id="5" name="Text 2"/>
          <p:cNvSpPr/>
          <p:nvPr/>
        </p:nvSpPr>
        <p:spPr>
          <a:xfrm>
            <a:off x="837724" y="5597843"/>
            <a:ext cx="4078962"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JPEG is the standard format for capturing and sharing photos, especially for its balance between quality and size.</a:t>
            </a:r>
            <a:endParaRPr lang="en-US" sz="1850" dirty="0"/>
          </a:p>
        </p:txBody>
      </p:sp>
      <p:pic>
        <p:nvPicPr>
          <p:cNvPr id="6" name="Image 1" descr="preencoded.png">    </p:cNvPr>
          <p:cNvPicPr>
            <a:picLocks noChangeAspect="1"/>
          </p:cNvPicPr>
          <p:nvPr/>
        </p:nvPicPr>
        <p:blipFill>
          <a:blip r:embed="rId2"/>
          <a:stretch>
            <a:fillRect/>
          </a:stretch>
        </p:blipFill>
        <p:spPr>
          <a:xfrm>
            <a:off x="5275659" y="2282190"/>
            <a:ext cx="4078962" cy="2520910"/>
          </a:xfrm>
          <a:prstGeom prst="rect">
            <a:avLst/>
          </a:prstGeom>
        </p:spPr>
      </p:pic>
      <p:sp>
        <p:nvSpPr>
          <p:cNvPr id="7" name="Text 3"/>
          <p:cNvSpPr/>
          <p:nvPr/>
        </p:nvSpPr>
        <p:spPr>
          <a:xfrm>
            <a:off x="5275659" y="5102304"/>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Web Graphics</a:t>
            </a:r>
            <a:endParaRPr lang="en-US" sz="2200" dirty="0"/>
          </a:p>
        </p:txBody>
      </p:sp>
      <p:sp>
        <p:nvSpPr>
          <p:cNvPr id="8" name="Text 4"/>
          <p:cNvSpPr/>
          <p:nvPr/>
        </p:nvSpPr>
        <p:spPr>
          <a:xfrm>
            <a:off x="5275659" y="5597843"/>
            <a:ext cx="4078962"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JPEG's versatility makes it suitable for web images, especially when compressing large images for faster loading times.</a:t>
            </a:r>
            <a:endParaRPr lang="en-US" sz="1850" dirty="0"/>
          </a:p>
        </p:txBody>
      </p:sp>
      <p:pic>
        <p:nvPicPr>
          <p:cNvPr id="9" name="Image 2" descr="preencoded.png">    </p:cNvPr>
          <p:cNvPicPr>
            <a:picLocks noChangeAspect="1"/>
          </p:cNvPicPr>
          <p:nvPr/>
        </p:nvPicPr>
        <p:blipFill>
          <a:blip r:embed="rId3"/>
          <a:stretch>
            <a:fillRect/>
          </a:stretch>
        </p:blipFill>
        <p:spPr>
          <a:xfrm>
            <a:off x="9713595" y="2282190"/>
            <a:ext cx="4079081" cy="2521029"/>
          </a:xfrm>
          <a:prstGeom prst="rect">
            <a:avLst/>
          </a:prstGeom>
        </p:spPr>
      </p:pic>
      <p:sp>
        <p:nvSpPr>
          <p:cNvPr id="10" name="Text 5"/>
          <p:cNvSpPr/>
          <p:nvPr/>
        </p:nvSpPr>
        <p:spPr>
          <a:xfrm>
            <a:off x="9713595" y="5102423"/>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Product Images</a:t>
            </a:r>
            <a:endParaRPr lang="en-US" sz="2200" dirty="0"/>
          </a:p>
        </p:txBody>
      </p:sp>
      <p:sp>
        <p:nvSpPr>
          <p:cNvPr id="11" name="Text 6"/>
          <p:cNvSpPr/>
          <p:nvPr/>
        </p:nvSpPr>
        <p:spPr>
          <a:xfrm>
            <a:off x="9713595" y="5597962"/>
            <a:ext cx="4079081" cy="1532096"/>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JPEG is a popular choice for showcasing products online, as it can be compressed efficiently without sacrificing essential details.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2024-11-27T12:11:58Z</dcterms:created>
  <dcterms:modified xsi:type="dcterms:W3CDTF">2024-11-27T12:11:58Z</dcterms:modified>
</cp:coreProperties>
</file>